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58" r:id="rId3"/>
    <p:sldId id="266" r:id="rId4"/>
    <p:sldId id="275" r:id="rId5"/>
    <p:sldId id="269" r:id="rId6"/>
    <p:sldId id="270" r:id="rId7"/>
    <p:sldId id="259" r:id="rId8"/>
    <p:sldId id="273" r:id="rId9"/>
    <p:sldId id="271" r:id="rId10"/>
    <p:sldId id="272" r:id="rId11"/>
    <p:sldId id="262" r:id="rId12"/>
    <p:sldId id="263" r:id="rId13"/>
    <p:sldId id="276" r:id="rId14"/>
    <p:sldId id="265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6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60"/>
  </p:normalViewPr>
  <p:slideViewPr>
    <p:cSldViewPr>
      <p:cViewPr>
        <p:scale>
          <a:sx n="76" d="100"/>
          <a:sy n="76" d="100"/>
        </p:scale>
        <p:origin x="-990" y="2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73A893-5BA1-4C53-B3AA-4E91D8C0D66C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720E5A-8D69-45C6-BDA8-C208E672698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16596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F611-4A51-4383-949A-6809842DFDE5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F611-4A51-4383-949A-6809842DFDE5}" type="slidenum">
              <a:rPr lang="ru-RU" smtClean="0"/>
              <a:pPr/>
              <a:t>6</a:t>
            </a:fld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F611-4A51-4383-949A-6809842DFDE5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F611-4A51-4383-949A-6809842DFDE5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F4F611-4A51-4383-949A-6809842DFDE5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15.10.2019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:\Прибирання та озеленення території 2019\Краєвиди села\DSCN5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24744"/>
            <a:ext cx="8424936" cy="551730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8991600" cy="838200"/>
          </a:xfrm>
        </p:spPr>
        <p:txBody>
          <a:bodyPr>
            <a:noAutofit/>
          </a:bodyPr>
          <a:lstStyle/>
          <a:p>
            <a:pPr algn="ctr"/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Дубівський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навчально-виховний комплекс  </a:t>
            </a:r>
            <a:b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“Дошкільний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навчальний заклад – загальноосвітня школа</a:t>
            </a:r>
            <a:r>
              <a:rPr lang="en-US" sz="1600" b="1" i="1" dirty="0" smtClean="0">
                <a:latin typeface="Times New Roman" pitchFamily="18" charset="0"/>
                <a:cs typeface="Times New Roman" pitchFamily="18" charset="0"/>
              </a:rPr>
              <a:t> I-III</a:t>
            </a:r>
            <a:r>
              <a:rPr lang="ru-RU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i="1" dirty="0" err="1" smtClean="0">
                <a:latin typeface="Times New Roman" pitchFamily="18" charset="0"/>
                <a:cs typeface="Times New Roman" pitchFamily="18" charset="0"/>
              </a:rPr>
              <a:t>ступен</a:t>
            </a:r>
            <a:r>
              <a:rPr lang="uk-UA" sz="1600" b="1" i="1" dirty="0" err="1" smtClean="0">
                <a:latin typeface="Times New Roman" pitchFamily="18" charset="0"/>
                <a:cs typeface="Times New Roman" pitchFamily="18" charset="0"/>
              </a:rPr>
              <a:t>ів”</a:t>
            </a: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  <a:t>Уманської районної ради Черкаської області</a:t>
            </a:r>
            <a:br>
              <a:rPr lang="uk-UA" sz="1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1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1340769"/>
            <a:ext cx="756084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000" b="1" i="1" dirty="0" err="1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Підпроект</a:t>
            </a:r>
            <a:r>
              <a:rPr lang="uk-UA" sz="4000" b="1" i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 на тему:</a:t>
            </a:r>
          </a:p>
          <a:p>
            <a:r>
              <a:rPr lang="uk-UA" sz="4000" b="1" i="1" dirty="0" smtClean="0">
                <a:solidFill>
                  <a:srgbClr val="004620"/>
                </a:solidFill>
                <a:latin typeface="Times New Roman" pitchFamily="18" charset="0"/>
                <a:cs typeface="Times New Roman" pitchFamily="18" charset="0"/>
              </a:rPr>
              <a:t>“Мала Батьківщина”</a:t>
            </a:r>
            <a:endParaRPr lang="ru-RU" sz="4000" b="1" i="1" dirty="0">
              <a:solidFill>
                <a:srgbClr val="0046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508104" y="4725144"/>
            <a:ext cx="3150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uk-UA" sz="2400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Підготувала</a:t>
            </a:r>
          </a:p>
          <a:p>
            <a:pPr algn="r"/>
            <a:r>
              <a:rPr lang="uk-UA" sz="2400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учениця 10 класу</a:t>
            </a:r>
          </a:p>
          <a:p>
            <a:pPr algn="r"/>
            <a:r>
              <a:rPr lang="uk-UA" sz="2400" dirty="0" err="1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Дубівського</a:t>
            </a:r>
            <a:r>
              <a:rPr lang="uk-UA" sz="2400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 НВК</a:t>
            </a:r>
          </a:p>
          <a:p>
            <a:pPr algn="r"/>
            <a:r>
              <a:rPr lang="uk-UA" sz="2400" dirty="0" smtClean="0">
                <a:ln w="12700">
                  <a:solidFill>
                    <a:schemeClr val="tx2"/>
                  </a:solidFill>
                  <a:prstDash val="solid"/>
                </a:ln>
                <a:effectLst>
                  <a:outerShdw dist="50800" sx="1000" sy="1000" algn="ctr" rotWithShape="0">
                    <a:srgbClr val="000000"/>
                  </a:outerShdw>
                </a:effectLst>
                <a:latin typeface="Monotype Corsiva" pitchFamily="66" charset="0"/>
                <a:cs typeface="Times New Roman" pitchFamily="18" charset="0"/>
              </a:rPr>
              <a:t>Кравець Анастасія</a:t>
            </a:r>
            <a:endParaRPr lang="ru-RU" sz="2400" dirty="0">
              <a:ln w="12700">
                <a:solidFill>
                  <a:schemeClr val="tx2"/>
                </a:solidFill>
                <a:prstDash val="solid"/>
              </a:ln>
              <a:effectLst>
                <a:outerShdw dist="50800" sx="1000" sy="1000" algn="ctr" rotWithShape="0">
                  <a:srgbClr val="000000"/>
                </a:outerShdw>
              </a:effectLst>
              <a:latin typeface="Monotype Corsiva" pitchFamily="66" charset="0"/>
              <a:cs typeface="Times New Roman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27584" y="2792767"/>
            <a:ext cx="3600400" cy="31492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20072" y="580526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51723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" name="Содержимое 9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285852" y="642918"/>
            <a:ext cx="5857916" cy="4000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Прямоугольник 13"/>
          <p:cNvSpPr/>
          <p:nvPr/>
        </p:nvSpPr>
        <p:spPr>
          <a:xfrm>
            <a:off x="642910" y="4857760"/>
            <a:ext cx="703455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Є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будинок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культури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 де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збирається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молодь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громадскість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села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проведення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вільного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</a:t>
            </a:r>
          </a:p>
          <a:p>
            <a:endParaRPr lang="ru-RU" dirty="0"/>
          </a:p>
        </p:txBody>
      </p:sp>
      <p:sp>
        <p:nvSpPr>
          <p:cNvPr id="11" name="Содержимое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є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вуличне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освітлення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По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вулицях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встановлені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автобусні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зупинки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баки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сортування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сміття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412776"/>
            <a:ext cx="3563887" cy="2673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 l="11987" t="11602" r="8001" b="25919"/>
          <a:stretch>
            <a:fillRect/>
          </a:stretch>
        </p:blipFill>
        <p:spPr bwMode="auto">
          <a:xfrm>
            <a:off x="3635896" y="3645024"/>
            <a:ext cx="50405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600" y="3789040"/>
            <a:ext cx="3491432" cy="26188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 r="10667" b="14561"/>
          <a:stretch>
            <a:fillRect/>
          </a:stretch>
        </p:blipFill>
        <p:spPr bwMode="auto">
          <a:xfrm>
            <a:off x="1187624" y="1340768"/>
            <a:ext cx="33123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D:\фотки робота\Краєвиди села\DSCN55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4320480" cy="324072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476672"/>
            <a:ext cx="792088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нашому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березі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ставу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можна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гарно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корисно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провести час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свіжому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повітрі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лісі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Огруді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8" name="Picture 4" descr="D:\фотки робота\Краєвиди села\DSCN548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196752"/>
            <a:ext cx="4176464" cy="3132702"/>
          </a:xfrm>
          <a:prstGeom prst="rect">
            <a:avLst/>
          </a:prstGeom>
          <a:noFill/>
        </p:spPr>
      </p:pic>
      <p:pic>
        <p:nvPicPr>
          <p:cNvPr id="1029" name="Picture 5" descr="D:\фотки робота\Краєвиди села\DSCN548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4048" y="3645024"/>
            <a:ext cx="3565389" cy="2674344"/>
          </a:xfrm>
          <a:prstGeom prst="rect">
            <a:avLst/>
          </a:prstGeom>
          <a:noFill/>
        </p:spPr>
      </p:pic>
      <p:pic>
        <p:nvPicPr>
          <p:cNvPr id="1030" name="Picture 6" descr="D:\фотки робота\Краєвиди села\DSCN5492.JPG"/>
          <p:cNvPicPr>
            <a:picLocks noChangeAspect="1" noChangeArrowheads="1"/>
          </p:cNvPicPr>
          <p:nvPr/>
        </p:nvPicPr>
        <p:blipFill>
          <a:blip r:embed="rId5" cstate="print"/>
          <a:srcRect l="12385" t="1149" r="23850" b="22842"/>
          <a:stretch>
            <a:fillRect/>
          </a:stretch>
        </p:blipFill>
        <p:spPr bwMode="auto">
          <a:xfrm>
            <a:off x="1115616" y="3861048"/>
            <a:ext cx="3032290" cy="271122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ВСЕВ селі є навчальний заклад – </a:t>
            </a:r>
            <a:r>
              <a:rPr lang="uk-UA" sz="1400" dirty="0" err="1" smtClean="0">
                <a:latin typeface="Times New Roman" pitchFamily="18" charset="0"/>
                <a:cs typeface="Times New Roman" pitchFamily="18" charset="0"/>
              </a:rPr>
              <a:t>Дубівський</a:t>
            </a: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 НВК, </a:t>
            </a:r>
            <a:br>
              <a:rPr lang="uk-UA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1400" dirty="0" smtClean="0">
                <a:latin typeface="Times New Roman" pitchFamily="18" charset="0"/>
                <a:cs typeface="Times New Roman" pitchFamily="18" charset="0"/>
              </a:rPr>
              <a:t>в якому навчаються 127 учнів та 27 дошкільнят з навколишніх 7 сіл.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Вже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сьомий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рік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прилітають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на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шкільний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дах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лелеки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в’ють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гніздо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вирощують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малих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лелеченят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Здавна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народі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вважалось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гарним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знаком. </a:t>
            </a:r>
            <a:r>
              <a:rPr lang="ru-RU" sz="1400" smtClean="0">
                <a:latin typeface="Times New Roman" pitchFamily="18" charset="0"/>
                <a:cs typeface="Times New Roman" pitchFamily="18" charset="0"/>
              </a:rPr>
              <a:t>Отож,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буде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жити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село,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народжуватимуться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ньому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маленькі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дубівчани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00034" y="428604"/>
            <a:ext cx="8458200" cy="914400"/>
          </a:xfrm>
        </p:spPr>
        <p:txBody>
          <a:bodyPr>
            <a:normAutofit/>
          </a:bodyPr>
          <a:lstStyle/>
          <a:p>
            <a:pPr algn="ctr"/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З надією на майбутнє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2" descr="C:\Users\user\Desktop\фото\SAM_2726.JPG"/>
          <p:cNvPicPr>
            <a:picLocks noChangeAspect="1" noChangeArrowheads="1"/>
          </p:cNvPicPr>
          <p:nvPr/>
        </p:nvPicPr>
        <p:blipFill>
          <a:blip r:embed="rId2" cstate="print"/>
          <a:srcRect l="26220" t="34146" r="34455" b="34960"/>
          <a:stretch>
            <a:fillRect/>
          </a:stretch>
        </p:blipFill>
        <p:spPr bwMode="auto">
          <a:xfrm>
            <a:off x="4736004" y="1357298"/>
            <a:ext cx="4122275" cy="2428892"/>
          </a:xfrm>
          <a:prstGeom prst="rect">
            <a:avLst/>
          </a:prstGeom>
          <a:noFill/>
        </p:spPr>
      </p:pic>
      <p:pic>
        <p:nvPicPr>
          <p:cNvPr id="5" name="Содержимое 9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1928802"/>
            <a:ext cx="4000528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6672"/>
            <a:ext cx="792088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 </a:t>
            </a:r>
          </a:p>
        </p:txBody>
      </p:sp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683568" y="692696"/>
            <a:ext cx="792088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        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Отже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структура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місцевого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самоврядування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нашого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села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перебуває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стані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позитивних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змін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самовдосконалення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адже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вона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існує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не сама по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собі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а в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колективі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який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постійно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розвивається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 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Живімо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памятаючи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слова великого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вчителя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В.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Сухомлинського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: « Живи так,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твоя 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серцевина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була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здоровою, чистою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сильною».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5" name="Picture 1" descr="C:\Users\user\Desktop\фото\image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2852936"/>
            <a:ext cx="6124575" cy="3438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:\Прибирання та озеленення території 2019\оз\1556103524479.jpg"/>
          <p:cNvPicPr>
            <a:picLocks noChangeAspect="1" noChangeArrowheads="1"/>
          </p:cNvPicPr>
          <p:nvPr/>
        </p:nvPicPr>
        <p:blipFill>
          <a:blip r:embed="rId2" cstate="print"/>
          <a:srcRect l="2751" t="26376" r="8657" b="32281"/>
          <a:stretch>
            <a:fillRect/>
          </a:stretch>
        </p:blipFill>
        <p:spPr bwMode="auto">
          <a:xfrm>
            <a:off x="1691680" y="3292388"/>
            <a:ext cx="3816424" cy="2374664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11560" y="476672"/>
            <a:ext cx="7560840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Село Дубова –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це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моя мала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Батьківщина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надій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дубівчани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покладають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на участь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молодих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енергійних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людей,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які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зможуть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вирішувати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питання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місцевого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значення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>
                <a:latin typeface="Times New Roman" pitchFamily="18" charset="0"/>
                <a:cs typeface="Times New Roman" pitchFamily="18" charset="0"/>
              </a:rPr>
              <a:t>щ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забезпечити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належні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умови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для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розвитку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рідного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села.</a:t>
            </a:r>
          </a:p>
          <a:p>
            <a:pPr algn="just"/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часи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завдання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вимоги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новий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ритм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життя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Пройде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небагато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часу, я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оволодію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спеціальністю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стану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професіоналом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і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докладу  максимум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своїх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зусиль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 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щоб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рідне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 село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розквітло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поки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, все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починається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з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малого…</a:t>
            </a:r>
          </a:p>
          <a:p>
            <a:pPr algn="just"/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uk-UA" b="1" i="1" dirty="0" smtClean="0">
              <a:solidFill>
                <a:srgbClr val="0046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6" name="Picture 4" descr="H:\Прибирання та озеленення території 2019\оз\1556103445421.jpg"/>
          <p:cNvPicPr>
            <a:picLocks noChangeAspect="1" noChangeArrowheads="1"/>
          </p:cNvPicPr>
          <p:nvPr/>
        </p:nvPicPr>
        <p:blipFill>
          <a:blip r:embed="rId3" cstate="print"/>
          <a:srcRect l="6688" r="8657" b="23422"/>
          <a:stretch>
            <a:fillRect/>
          </a:stretch>
        </p:blipFill>
        <p:spPr bwMode="auto">
          <a:xfrm>
            <a:off x="6516216" y="3068960"/>
            <a:ext cx="1944216" cy="2821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6672"/>
            <a:ext cx="756084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селі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зведено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перший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Уманському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пам’ятник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Героям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Небесної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Сотні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Щорічно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проходить 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районний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мітинг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з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нагоди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вшанування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пам’яті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загиблих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героїв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4099" name="Picture 3" descr="D:\фотки робота\День гідності та свободи 2018\DSCN5943.JPG"/>
          <p:cNvPicPr>
            <a:picLocks noChangeAspect="1" noChangeArrowheads="1"/>
          </p:cNvPicPr>
          <p:nvPr/>
        </p:nvPicPr>
        <p:blipFill>
          <a:blip r:embed="rId2" cstate="print"/>
          <a:srcRect r="20272" b="19845"/>
          <a:stretch>
            <a:fillRect/>
          </a:stretch>
        </p:blipFill>
        <p:spPr bwMode="auto">
          <a:xfrm>
            <a:off x="4427984" y="2276872"/>
            <a:ext cx="4392488" cy="3312368"/>
          </a:xfrm>
          <a:prstGeom prst="rect">
            <a:avLst/>
          </a:prstGeom>
          <a:noFill/>
        </p:spPr>
      </p:pic>
      <p:pic>
        <p:nvPicPr>
          <p:cNvPr id="4102" name="Picture 6" descr="D:\фотки робота\День гідності та свободи 2018\Мітинг\листопад 2017\DSCN3673.JPG"/>
          <p:cNvPicPr>
            <a:picLocks noChangeAspect="1" noChangeArrowheads="1"/>
          </p:cNvPicPr>
          <p:nvPr/>
        </p:nvPicPr>
        <p:blipFill>
          <a:blip r:embed="rId3" cstate="print"/>
          <a:srcRect l="28507" r="6164" b="-6098"/>
          <a:stretch>
            <a:fillRect/>
          </a:stretch>
        </p:blipFill>
        <p:spPr bwMode="auto">
          <a:xfrm>
            <a:off x="611560" y="1772816"/>
            <a:ext cx="3384376" cy="41227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11560" y="476672"/>
            <a:ext cx="756084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Учні школи беруть участь у всіх патріотичних заходах, що проводяться в селах мікрорайону навчального закладу. Ми є учасниками мітингів до Дня Героїв Небесної Сотні, до Дня пам'яті та примирення, Дня Перемоги, Дня незалежності України.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uk-UA" b="1" i="1" dirty="0" smtClean="0">
              <a:solidFill>
                <a:srgbClr val="00462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D:\фотки робота\9_травня\2019\DSCN722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1928802"/>
            <a:ext cx="5460638" cy="40959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фото\images (9)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4581128"/>
            <a:ext cx="2304256" cy="1555373"/>
          </a:xfrm>
          <a:prstGeom prst="rect">
            <a:avLst/>
          </a:prstGeom>
          <a:noFill/>
        </p:spPr>
      </p:pic>
      <p:sp>
        <p:nvSpPr>
          <p:cNvPr id="12" name="Прямоугольник 11"/>
          <p:cNvSpPr/>
          <p:nvPr/>
        </p:nvSpPr>
        <p:spPr>
          <a:xfrm>
            <a:off x="5220072" y="580526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51723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pPr algn="ctr"/>
            <a:r>
              <a:rPr lang="uk-UA" sz="2400" dirty="0" smtClean="0">
                <a:solidFill>
                  <a:schemeClr val="tx1"/>
                </a:solidFill>
                <a:latin typeface="Monotype Corsiva" pitchFamily="66" charset="0"/>
              </a:rPr>
              <a:t>  пам’ятні   місця  села  Дубова</a:t>
            </a:r>
            <a:endParaRPr lang="ru-RU" sz="2400" dirty="0">
              <a:solidFill>
                <a:schemeClr val="tx1"/>
              </a:solidFill>
              <a:latin typeface="Monotype Corsiva" pitchFamily="66" charset="0"/>
            </a:endParaRPr>
          </a:p>
        </p:txBody>
      </p:sp>
      <p:pic>
        <p:nvPicPr>
          <p:cNvPr id="11" name="Содержимое 10"/>
          <p:cNvPicPr>
            <a:picLocks noGrp="1"/>
          </p:cNvPicPr>
          <p:nvPr>
            <p:ph sz="quarter" idx="2"/>
          </p:nvPr>
        </p:nvPicPr>
        <p:blipFill>
          <a:blip r:embed="rId4" cstate="print"/>
          <a:stretch>
            <a:fillRect/>
          </a:stretch>
        </p:blipFill>
        <p:spPr bwMode="auto">
          <a:xfrm>
            <a:off x="899592" y="1196752"/>
            <a:ext cx="2848970" cy="216315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611560" y="3429000"/>
            <a:ext cx="3714776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Обеліск</a:t>
            </a:r>
            <a:r>
              <a:rPr lang="ru-RU" sz="3600" dirty="0" smtClean="0"/>
              <a:t> на честь </a:t>
            </a:r>
            <a:r>
              <a:rPr lang="ru-RU" sz="3600" dirty="0" err="1" smtClean="0"/>
              <a:t>загиблих</a:t>
            </a:r>
            <a:r>
              <a:rPr lang="ru-RU" sz="3600" dirty="0" smtClean="0"/>
              <a:t> у роки</a:t>
            </a:r>
          </a:p>
          <a:p>
            <a:pPr algn="ctr"/>
            <a:r>
              <a:rPr lang="ru-RU" sz="3600" dirty="0" smtClean="0"/>
              <a:t> </a:t>
            </a:r>
            <a:r>
              <a:rPr lang="ru-RU" sz="3600" dirty="0" err="1" smtClean="0"/>
              <a:t>Великої</a:t>
            </a:r>
            <a:r>
              <a:rPr lang="ru-RU" sz="3600" dirty="0" smtClean="0"/>
              <a:t> </a:t>
            </a:r>
            <a:r>
              <a:rPr lang="ru-RU" sz="3600" dirty="0" err="1" smtClean="0"/>
              <a:t>Вітчизняної</a:t>
            </a:r>
            <a:r>
              <a:rPr lang="ru-RU" sz="3600" dirty="0" smtClean="0"/>
              <a:t> </a:t>
            </a:r>
            <a:r>
              <a:rPr lang="ru-RU" sz="3600" dirty="0" err="1" smtClean="0"/>
              <a:t>війни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smtClean="0"/>
              <a:t>односельчан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15" name="Содержимое 14" descr="C:\Users\user\Desktop\Стенд ІІ поверх\Дубова\DSCN1079.JPG"/>
          <p:cNvPicPr>
            <a:picLocks/>
          </p:cNvPicPr>
          <p:nvPr/>
        </p:nvPicPr>
        <p:blipFill>
          <a:blip r:embed="rId5" cstate="print"/>
          <a:srcRect l="35909" r="15624"/>
          <a:stretch>
            <a:fillRect/>
          </a:stretch>
        </p:blipFill>
        <p:spPr bwMode="auto">
          <a:xfrm>
            <a:off x="4857752" y="1142984"/>
            <a:ext cx="3714776" cy="47149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4929190" y="5715016"/>
            <a:ext cx="342902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В </a:t>
            </a:r>
            <a:r>
              <a:rPr lang="ru-RU" sz="3600" dirty="0" err="1" smtClean="0"/>
              <a:t>селі</a:t>
            </a:r>
            <a:r>
              <a:rPr lang="ru-RU" sz="3600" dirty="0" smtClean="0"/>
              <a:t> Дубова 28 </a:t>
            </a:r>
            <a:r>
              <a:rPr lang="ru-RU" sz="3600" dirty="0" err="1" smtClean="0"/>
              <a:t>червня</a:t>
            </a:r>
            <a:r>
              <a:rPr lang="ru-RU" sz="3600" dirty="0" smtClean="0"/>
              <a:t> 2014 року </a:t>
            </a:r>
          </a:p>
          <a:p>
            <a:pPr algn="ctr"/>
            <a:r>
              <a:rPr lang="ru-RU" sz="3600" dirty="0" err="1" smtClean="0"/>
              <a:t>було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відкрито</a:t>
            </a:r>
            <a:r>
              <a:rPr lang="ru-RU" sz="3600" dirty="0" smtClean="0"/>
              <a:t> перший </a:t>
            </a:r>
            <a:r>
              <a:rPr lang="ru-RU" sz="3600" dirty="0" err="1" smtClean="0"/>
              <a:t>пам’ятник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err="1" smtClean="0"/>
              <a:t>Небесній</a:t>
            </a:r>
            <a:r>
              <a:rPr lang="ru-RU" sz="3600" dirty="0" smtClean="0"/>
              <a:t> </a:t>
            </a:r>
            <a:r>
              <a:rPr lang="ru-RU" sz="3600" dirty="0" err="1" smtClean="0"/>
              <a:t>Сотні</a:t>
            </a:r>
            <a:r>
              <a:rPr lang="ru-RU" sz="3600" dirty="0" smtClean="0"/>
              <a:t> на </a:t>
            </a:r>
            <a:r>
              <a:rPr lang="ru-RU" sz="3600" dirty="0" err="1" smtClean="0"/>
              <a:t>Уманщині</a:t>
            </a:r>
            <a:endParaRPr lang="ru-RU" sz="3600" dirty="0" smtClean="0"/>
          </a:p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2"/>
          <p:cNvSpPr>
            <a:spLocks noChangeArrowheads="1" noChangeShapeType="1" noTextEdit="1"/>
          </p:cNvSpPr>
          <p:nvPr/>
        </p:nvSpPr>
        <p:spPr bwMode="auto">
          <a:xfrm>
            <a:off x="4932040" y="5733256"/>
            <a:ext cx="3429024" cy="8572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dirty="0" smtClean="0"/>
              <a:t>В </a:t>
            </a:r>
            <a:r>
              <a:rPr lang="ru-RU" sz="3600" dirty="0" err="1" smtClean="0"/>
              <a:t>селі</a:t>
            </a:r>
            <a:r>
              <a:rPr lang="ru-RU" sz="3600" dirty="0" smtClean="0"/>
              <a:t> Дубова 28 </a:t>
            </a:r>
            <a:r>
              <a:rPr lang="ru-RU" sz="3600" dirty="0" err="1" smtClean="0"/>
              <a:t>червня</a:t>
            </a:r>
            <a:r>
              <a:rPr lang="ru-RU" sz="3600" dirty="0" smtClean="0"/>
              <a:t> 2014 року </a:t>
            </a:r>
          </a:p>
          <a:p>
            <a:pPr algn="ctr"/>
            <a:r>
              <a:rPr lang="ru-RU" sz="3600" dirty="0" err="1" smtClean="0"/>
              <a:t>було</a:t>
            </a:r>
            <a:r>
              <a:rPr lang="ru-RU" sz="3600" dirty="0" smtClean="0"/>
              <a:t> </a:t>
            </a:r>
            <a:r>
              <a:rPr lang="ru-RU" sz="3600" dirty="0" err="1" smtClean="0"/>
              <a:t>відкрито</a:t>
            </a:r>
            <a:r>
              <a:rPr lang="ru-RU" sz="3600" dirty="0" smtClean="0"/>
              <a:t> перший </a:t>
            </a:r>
            <a:r>
              <a:rPr lang="ru-RU" sz="3600" dirty="0" err="1" smtClean="0"/>
              <a:t>пам’ятник</a:t>
            </a:r>
            <a:r>
              <a:rPr lang="ru-RU" sz="3600" dirty="0" smtClean="0"/>
              <a:t> </a:t>
            </a:r>
          </a:p>
          <a:p>
            <a:pPr algn="ctr"/>
            <a:r>
              <a:rPr lang="ru-RU" sz="3600" dirty="0" err="1" smtClean="0"/>
              <a:t>Небесній</a:t>
            </a:r>
            <a:r>
              <a:rPr lang="ru-RU" sz="3600" dirty="0" smtClean="0"/>
              <a:t> </a:t>
            </a:r>
            <a:r>
              <a:rPr lang="ru-RU" sz="3600" dirty="0" err="1" smtClean="0"/>
              <a:t>Сотні</a:t>
            </a:r>
            <a:r>
              <a:rPr lang="ru-RU" sz="3600" dirty="0" smtClean="0"/>
              <a:t> на </a:t>
            </a:r>
            <a:r>
              <a:rPr lang="ru-RU" sz="3600" dirty="0" err="1" smtClean="0"/>
              <a:t>Уманщині</a:t>
            </a:r>
            <a:endParaRPr lang="ru-RU" sz="3600" dirty="0" smtClean="0"/>
          </a:p>
          <a:p>
            <a:pPr algn="ctr" rtl="0"/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і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20072" y="580526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51723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4" name="Содержимое 13" descr="image114"/>
          <p:cNvPicPr>
            <a:picLocks noGrp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8662" y="857232"/>
            <a:ext cx="3166490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Содержимое 14" descr="C:\Users\user\AppData\Local\Microsoft\Windows\Temporary Internet Files\Content.Word\DSCN3717.jpg"/>
          <p:cNvPicPr>
            <a:picLocks noGrp="1"/>
          </p:cNvPicPr>
          <p:nvPr>
            <p:ph sz="half" idx="2"/>
          </p:nvPr>
        </p:nvPicPr>
        <p:blipFill>
          <a:blip r:embed="rId4" cstate="print"/>
          <a:srcRect l="4437" r="42098" b="12249"/>
          <a:stretch>
            <a:fillRect/>
          </a:stretch>
        </p:blipFill>
        <p:spPr bwMode="auto">
          <a:xfrm>
            <a:off x="5286380" y="928670"/>
            <a:ext cx="3168352" cy="45365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6" name="WordArt 2"/>
          <p:cNvSpPr>
            <a:spLocks noChangeArrowheads="1" noChangeShapeType="1" noTextEdit="1"/>
          </p:cNvSpPr>
          <p:nvPr/>
        </p:nvSpPr>
        <p:spPr bwMode="auto">
          <a:xfrm>
            <a:off x="214282" y="5357826"/>
            <a:ext cx="4929222" cy="114300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ПАМЯТНИК ЖЕРТВАМ ГОЛОДОМОРУ</a:t>
            </a:r>
          </a:p>
          <a:p>
            <a:pPr algn="ctr"/>
            <a:r>
              <a:rPr lang="ru-RU" sz="3600" dirty="0" smtClean="0"/>
              <a:t>За </a:t>
            </a:r>
            <a:r>
              <a:rPr lang="ru-RU" sz="3600" dirty="0" err="1" smtClean="0"/>
              <a:t>часів</a:t>
            </a:r>
            <a:r>
              <a:rPr lang="ru-RU" sz="3600" dirty="0" smtClean="0"/>
              <a:t> </a:t>
            </a:r>
            <a:r>
              <a:rPr lang="ru-RU" sz="3600" dirty="0" err="1" smtClean="0"/>
              <a:t>незалежності</a:t>
            </a:r>
            <a:r>
              <a:rPr lang="ru-RU" sz="3600" dirty="0" smtClean="0"/>
              <a:t> до </a:t>
            </a:r>
          </a:p>
          <a:p>
            <a:pPr algn="ctr"/>
            <a:r>
              <a:rPr lang="ru-RU" sz="3600" dirty="0" smtClean="0"/>
              <a:t>75-ї </a:t>
            </a:r>
            <a:r>
              <a:rPr lang="ru-RU" sz="3600" dirty="0" err="1" smtClean="0"/>
              <a:t>річниці</a:t>
            </a:r>
            <a:r>
              <a:rPr lang="ru-RU" sz="3600" dirty="0" smtClean="0"/>
              <a:t> голодомору в </a:t>
            </a:r>
            <a:r>
              <a:rPr lang="ru-RU" sz="3600" dirty="0" err="1" smtClean="0"/>
              <a:t>селі</a:t>
            </a:r>
            <a:r>
              <a:rPr lang="ru-RU" sz="3600" dirty="0" smtClean="0"/>
              <a:t>, на </a:t>
            </a:r>
            <a:r>
              <a:rPr lang="ru-RU" sz="3600" dirty="0" err="1" smtClean="0"/>
              <a:t>місці</a:t>
            </a:r>
            <a:r>
              <a:rPr lang="ru-RU" sz="3600" dirty="0" smtClean="0"/>
              <a:t> </a:t>
            </a:r>
            <a:r>
              <a:rPr lang="ru-RU" sz="3600" dirty="0" err="1" smtClean="0"/>
              <a:t>поховання</a:t>
            </a:r>
            <a:r>
              <a:rPr lang="ru-RU" sz="3600" dirty="0" smtClean="0"/>
              <a:t>, </a:t>
            </a:r>
            <a:r>
              <a:rPr lang="ru-RU" sz="3600" dirty="0" err="1" smtClean="0"/>
              <a:t>було</a:t>
            </a:r>
            <a:r>
              <a:rPr lang="ru-RU" sz="3600" dirty="0" smtClean="0"/>
              <a:t> </a:t>
            </a:r>
            <a:r>
              <a:rPr lang="ru-RU" sz="3600" dirty="0" err="1" smtClean="0"/>
              <a:t>встановлено</a:t>
            </a:r>
            <a:r>
              <a:rPr lang="ru-RU" sz="3600" dirty="0" smtClean="0"/>
              <a:t> </a:t>
            </a:r>
            <a:r>
              <a:rPr lang="ru-RU" sz="3600" dirty="0" err="1" smtClean="0"/>
              <a:t>пам'ятний</a:t>
            </a:r>
            <a:r>
              <a:rPr lang="ru-RU" sz="3600" dirty="0" smtClean="0"/>
              <a:t> знак «Жертвам голодомору 1</a:t>
            </a:r>
          </a:p>
          <a:p>
            <a:pPr algn="ctr"/>
            <a:r>
              <a:rPr lang="ru-RU" sz="3600" dirty="0" smtClean="0"/>
              <a:t>932-1933 </a:t>
            </a:r>
            <a:r>
              <a:rPr lang="ru-RU" sz="3600" dirty="0" err="1" smtClean="0"/>
              <a:t>років</a:t>
            </a:r>
            <a:r>
              <a:rPr lang="ru-RU" sz="3600" dirty="0" smtClean="0"/>
              <a:t>». </a:t>
            </a:r>
            <a:r>
              <a:rPr lang="ru-RU" sz="3600" dirty="0" err="1" smtClean="0"/>
              <a:t>Закатовані</a:t>
            </a:r>
            <a:r>
              <a:rPr lang="ru-RU" sz="3600" dirty="0" smtClean="0"/>
              <a:t> голодом </a:t>
            </a:r>
            <a:r>
              <a:rPr lang="ru-RU" sz="3600" dirty="0" err="1" smtClean="0"/>
              <a:t>близько</a:t>
            </a:r>
            <a:r>
              <a:rPr lang="ru-RU" sz="3600" dirty="0" smtClean="0"/>
              <a:t> 500 </a:t>
            </a:r>
            <a:r>
              <a:rPr lang="ru-RU" sz="3600" dirty="0" err="1" smtClean="0"/>
              <a:t>жителів</a:t>
            </a:r>
            <a:r>
              <a:rPr lang="ru-RU" sz="3600" dirty="0" smtClean="0"/>
              <a:t> </a:t>
            </a:r>
            <a:r>
              <a:rPr lang="ru-RU" sz="3600" dirty="0" err="1" smtClean="0"/>
              <a:t>Дубової</a:t>
            </a:r>
            <a:r>
              <a:rPr lang="ru-RU" sz="3600" dirty="0" smtClean="0"/>
              <a:t>. 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9219" name="WordArt 3"/>
          <p:cNvSpPr>
            <a:spLocks noChangeArrowheads="1" noChangeShapeType="1" noTextEdit="1"/>
          </p:cNvSpPr>
          <p:nvPr/>
        </p:nvSpPr>
        <p:spPr bwMode="auto">
          <a:xfrm>
            <a:off x="5436096" y="5572140"/>
            <a:ext cx="3207870" cy="8091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ru-RU" sz="3600" kern="10" spc="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Братська</a:t>
            </a:r>
            <a:r>
              <a:rPr lang="ru-RU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могила</a:t>
            </a:r>
          </a:p>
          <a:p>
            <a:pPr algn="ctr" rtl="0"/>
            <a:r>
              <a:rPr lang="uk-UA" sz="3600" kern="10" spc="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Пам'ятник невідомому солдату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:\Прибирання та озеленення території 2019\оз\15561035459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44794" y="1373540"/>
            <a:ext cx="3443088" cy="4590784"/>
          </a:xfrm>
          <a:prstGeom prst="rect">
            <a:avLst/>
          </a:prstGeom>
          <a:noFill/>
        </p:spPr>
      </p:pic>
      <p:pic>
        <p:nvPicPr>
          <p:cNvPr id="4105" name="Picture 9" descr="H:\Прибирання та озеленення території 2019\оз\IMG_20190508_13120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829800" y="-15773400"/>
            <a:ext cx="5400000" cy="7200000"/>
          </a:xfrm>
          <a:prstGeom prst="rect">
            <a:avLst/>
          </a:prstGeom>
          <a:noFill/>
        </p:spPr>
      </p:pic>
      <p:sp>
        <p:nvSpPr>
          <p:cNvPr id="7" name="Заголовок 1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 fontScale="90000"/>
          </a:bodyPr>
          <a:lstStyle/>
          <a:p>
            <a:r>
              <a:rPr lang="uk-UA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Учні НВК доглядають за пам’ятними місцями села</a:t>
            </a:r>
            <a:endParaRPr lang="ru-RU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1" name="Picture 3" descr="D:\фотки робота\Прибирання та озеленення території 2019\оз\IMG_20190508_131204.jpg"/>
          <p:cNvPicPr>
            <a:picLocks noChangeAspect="1" noChangeArrowheads="1"/>
          </p:cNvPicPr>
          <p:nvPr/>
        </p:nvPicPr>
        <p:blipFill>
          <a:blip r:embed="rId4" cstate="print"/>
          <a:srcRect r="14860" b="25000"/>
          <a:stretch>
            <a:fillRect/>
          </a:stretch>
        </p:blipFill>
        <p:spPr bwMode="auto">
          <a:xfrm>
            <a:off x="827584" y="1373540"/>
            <a:ext cx="3908585" cy="45907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20072" y="580526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51723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" name="Содержимое 9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467544" y="1340768"/>
            <a:ext cx="3714775" cy="3500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Содержимое 8" descr="44607407_339757703443768_5079212630439100416_n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rcRect l="28257" r="271" b="35730"/>
          <a:stretch>
            <a:fillRect/>
          </a:stretch>
        </p:blipFill>
        <p:spPr>
          <a:xfrm>
            <a:off x="4211960" y="1340768"/>
            <a:ext cx="469790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WordArt 6"/>
          <p:cNvSpPr>
            <a:spLocks noChangeArrowheads="1" noChangeShapeType="1" noTextEdit="1"/>
          </p:cNvSpPr>
          <p:nvPr/>
        </p:nvSpPr>
        <p:spPr bwMode="auto">
          <a:xfrm>
            <a:off x="1187624" y="404664"/>
            <a:ext cx="4030738" cy="55041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rtl="0"/>
            <a:r>
              <a:rPr lang="uk-UA" sz="3600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Дубівська</a:t>
            </a:r>
            <a:r>
              <a:rPr lang="uk-UA" sz="3600" kern="10" dirty="0" smtClean="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 ГЕС</a:t>
            </a:r>
            <a:endParaRPr lang="ru-RU" sz="3600" kern="10" spc="0" dirty="0">
              <a:ln w="9525">
                <a:noFill/>
                <a:round/>
                <a:headEnd/>
                <a:tailEnd/>
              </a:ln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725144"/>
            <a:ext cx="3357586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річці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Ятрань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діяв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високопродуктивний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борошномельний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вальковий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млин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що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належав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поміщику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Грабовицькому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на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якому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працювало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18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робітників</a:t>
            </a:r>
            <a:endParaRPr lang="ru-RU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8064" y="5013176"/>
            <a:ext cx="3357586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Зараз він переобладнаний на гідроелектростанцію,                                        яка діє з 2013 року</a:t>
            </a: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0" grpId="0"/>
      <p:bldP spid="1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5220072" y="5805264"/>
            <a:ext cx="30243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3568" y="5517232"/>
            <a:ext cx="18473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sz="4800" b="1" dirty="0">
              <a:solidFill>
                <a:schemeClr val="accent6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7" name="Содержимое 9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2357422" y="1500174"/>
            <a:ext cx="4286280" cy="33575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Прямоугольник 10"/>
          <p:cNvSpPr/>
          <p:nvPr/>
        </p:nvSpPr>
        <p:spPr>
          <a:xfrm>
            <a:off x="2071670" y="5000636"/>
            <a:ext cx="45720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Пристосоване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приміщення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дитячого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садка служить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нині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духовним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потребам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мешканців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села. Тут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тепер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Модернізована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УПЦ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Казанської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ікони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Божої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Матері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Київського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патріархату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11560" y="428604"/>
            <a:ext cx="71037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4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Церква в селі</a:t>
            </a:r>
            <a:endParaRPr lang="ru-RU" sz="44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3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6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690</TotalTime>
  <Words>266</Words>
  <Application>Microsoft Office PowerPoint</Application>
  <PresentationFormat>Экран (4:3)</PresentationFormat>
  <Paragraphs>49</Paragraphs>
  <Slides>14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Дубівський навчально-виховний комплекс   “Дошкільний навчальний заклад – загальноосвітня школа I-III ступенів”  Уманської районної ради Черкаської області </vt:lpstr>
      <vt:lpstr>Презентация PowerPoint</vt:lpstr>
      <vt:lpstr>Презентация PowerPoint</vt:lpstr>
      <vt:lpstr>Презентация PowerPoint</vt:lpstr>
      <vt:lpstr>  пам’ятні   місця  села  Дубова</vt:lpstr>
      <vt:lpstr>Презентация PowerPoint</vt:lpstr>
      <vt:lpstr>Учні НВК доглядають за пам’ятними місцями села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ВСЕВ селі є навчальний заклад – Дубівський НВК,  в якому навчаються 127 учнів та 27 дошкільнят з навколишніх 7 сіл. Вже сьомий рік прилітають на шкільний дах лелеки, в’ють гніздо та вирощують малих лелеченят. Здавна в народі це вважалось гарним знаком. Отож, буде жити село, народжуватимуться в ньому маленькі дубівчани.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Дубівський навчально-виховний комплекс   “Дошкільний навчальний заклад – загальноосвітня школа I-III ступенів”  Уманської районної ради Черкаської області </dc:title>
  <dc:creator>user</dc:creator>
  <cp:lastModifiedBy>кr</cp:lastModifiedBy>
  <cp:revision>52</cp:revision>
  <dcterms:created xsi:type="dcterms:W3CDTF">2019-05-11T20:35:13Z</dcterms:created>
  <dcterms:modified xsi:type="dcterms:W3CDTF">2019-10-15T12:05:15Z</dcterms:modified>
</cp:coreProperties>
</file>